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1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iUStqg7xPceEQesD+nDb1cX3lf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b105c1341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g3fb105c1341_0_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7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7360920" y="0"/>
            <a:ext cx="4828032" cy="6858000"/>
          </a:xfrm>
          <a:prstGeom prst="rect">
            <a:avLst/>
          </a:prstGeom>
          <a:solidFill>
            <a:srgbClr val="542DC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7662672" y="713232"/>
            <a:ext cx="4224528" cy="5212080"/>
          </a:xfrm>
          <a:prstGeom prst="roundRect">
            <a:avLst>
              <a:gd fmla="val 16667" name="adj"/>
            </a:avLst>
          </a:prstGeom>
          <a:solidFill>
            <a:srgbClr val="13102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8366760" y="960120"/>
            <a:ext cx="2788920" cy="1645920"/>
          </a:xfrm>
          <a:prstGeom prst="triangle">
            <a:avLst>
              <a:gd fmla="val 50000" name="adj"/>
            </a:avLst>
          </a:prstGeom>
          <a:solidFill>
            <a:srgbClr val="DCAE4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8065008" y="2788920"/>
            <a:ext cx="658368" cy="502920"/>
          </a:xfrm>
          <a:prstGeom prst="roundRect">
            <a:avLst>
              <a:gd fmla="val 16667" name="adj"/>
            </a:avLst>
          </a:prstGeom>
          <a:solidFill>
            <a:srgbClr val="1D1837"/>
          </a:solidFill>
          <a:ln cap="flat" cmpd="sng" w="9525">
            <a:solidFill>
              <a:srgbClr val="5F52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9299448" y="2788920"/>
            <a:ext cx="658368" cy="502920"/>
          </a:xfrm>
          <a:prstGeom prst="roundRect">
            <a:avLst>
              <a:gd fmla="val 16667" name="adj"/>
            </a:avLst>
          </a:prstGeom>
          <a:solidFill>
            <a:srgbClr val="1D1837"/>
          </a:solidFill>
          <a:ln cap="flat" cmpd="sng" w="9525">
            <a:solidFill>
              <a:srgbClr val="5F52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0533888" y="2788920"/>
            <a:ext cx="658368" cy="502920"/>
          </a:xfrm>
          <a:prstGeom prst="roundRect">
            <a:avLst>
              <a:gd fmla="val 16667" name="adj"/>
            </a:avLst>
          </a:prstGeom>
          <a:solidFill>
            <a:srgbClr val="1D1837"/>
          </a:solidFill>
          <a:ln cap="flat" cmpd="sng" w="9525">
            <a:solidFill>
              <a:srgbClr val="5F52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8065008" y="3703320"/>
            <a:ext cx="658368" cy="502920"/>
          </a:xfrm>
          <a:prstGeom prst="roundRect">
            <a:avLst>
              <a:gd fmla="val 16667" name="adj"/>
            </a:avLst>
          </a:prstGeom>
          <a:solidFill>
            <a:srgbClr val="1D1837"/>
          </a:solidFill>
          <a:ln cap="flat" cmpd="sng" w="9525">
            <a:solidFill>
              <a:srgbClr val="5F52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9299448" y="3703320"/>
            <a:ext cx="658368" cy="502920"/>
          </a:xfrm>
          <a:prstGeom prst="roundRect">
            <a:avLst>
              <a:gd fmla="val 16667" name="adj"/>
            </a:avLst>
          </a:prstGeom>
          <a:solidFill>
            <a:srgbClr val="1D1837"/>
          </a:solidFill>
          <a:ln cap="flat" cmpd="sng" w="9525">
            <a:solidFill>
              <a:srgbClr val="5F52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533888" y="3703320"/>
            <a:ext cx="658368" cy="502920"/>
          </a:xfrm>
          <a:prstGeom prst="roundRect">
            <a:avLst>
              <a:gd fmla="val 16667" name="adj"/>
            </a:avLst>
          </a:prstGeom>
          <a:solidFill>
            <a:srgbClr val="1D1837"/>
          </a:solidFill>
          <a:ln cap="flat" cmpd="sng" w="9525">
            <a:solidFill>
              <a:srgbClr val="5F529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658368" y="640080"/>
            <a:ext cx="58521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DIGITAL &amp; CTV PARTNERSHIP PROPOSAL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658368" y="1298448"/>
            <a:ext cx="6126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EMARAT REALTY ×</a:t>
            </a:r>
            <a:endParaRPr/>
          </a:p>
        </p:txBody>
      </p:sp>
      <p:sp>
        <p:nvSpPr>
          <p:cNvPr id="95" name="Google Shape;95;p1"/>
          <p:cNvSpPr txBox="1"/>
          <p:nvPr/>
        </p:nvSpPr>
        <p:spPr>
          <a:xfrm>
            <a:off x="658368" y="1856231"/>
            <a:ext cx="62179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BIGG BOSS HINDI S20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58368" y="2788920"/>
            <a:ext cx="598932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Making a new luxury</a:t>
            </a:r>
            <a:br>
              <a:rPr b="1" i="0" lang="en-US" sz="2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real-estate name known.</a:t>
            </a:r>
            <a:endParaRPr/>
          </a:p>
        </p:txBody>
      </p:sp>
      <p:sp>
        <p:nvSpPr>
          <p:cNvPr id="97" name="Google Shape;97;p1"/>
          <p:cNvSpPr txBox="1"/>
          <p:nvPr/>
        </p:nvSpPr>
        <p:spPr>
          <a:xfrm>
            <a:off x="676656" y="4233672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BIG STAGE. NEW NAME. EMARAT.</a:t>
            </a:r>
            <a:endParaRPr/>
          </a:p>
        </p:txBody>
      </p:sp>
      <p:sp>
        <p:nvSpPr>
          <p:cNvPr id="98" name="Google Shape;98;p1"/>
          <p:cNvSpPr/>
          <p:nvPr/>
        </p:nvSpPr>
        <p:spPr>
          <a:xfrm>
            <a:off x="676656" y="4983480"/>
            <a:ext cx="1280160" cy="365760"/>
          </a:xfrm>
          <a:prstGeom prst="roundRect">
            <a:avLst>
              <a:gd fmla="val 16667" name="adj"/>
            </a:avLst>
          </a:prstGeom>
          <a:solidFill>
            <a:srgbClr val="DCAE4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676656" y="5056632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131027"/>
                </a:solidFill>
                <a:latin typeface="Arial"/>
                <a:ea typeface="Arial"/>
                <a:cs typeface="Arial"/>
                <a:sym typeface="Arial"/>
              </a:rPr>
              <a:t>₹6 Cr+</a:t>
            </a:r>
            <a:endParaRPr/>
          </a:p>
        </p:txBody>
      </p:sp>
      <p:sp>
        <p:nvSpPr>
          <p:cNvPr id="100" name="Google Shape;100;p1"/>
          <p:cNvSpPr/>
          <p:nvPr/>
        </p:nvSpPr>
        <p:spPr>
          <a:xfrm>
            <a:off x="2103120" y="4983480"/>
            <a:ext cx="1554480" cy="365760"/>
          </a:xfrm>
          <a:prstGeom prst="roundRect">
            <a:avLst>
              <a:gd fmla="val 16667" name="adj"/>
            </a:avLst>
          </a:prstGeom>
          <a:solidFill>
            <a:srgbClr val="1D183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2103120" y="5056632"/>
            <a:ext cx="155448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DELHI NCR</a:t>
            </a:r>
            <a:endParaRPr/>
          </a:p>
        </p:txBody>
      </p:sp>
      <p:pic>
        <p:nvPicPr>
          <p:cNvPr descr="image1.png"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43775" y="5056628"/>
            <a:ext cx="1737350" cy="1269413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pic>
        <p:nvPicPr>
          <p:cNvPr id="104" name="Google Shape;104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0021" y="158019"/>
            <a:ext cx="555975" cy="37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/>
          <p:nvPr/>
        </p:nvSpPr>
        <p:spPr>
          <a:xfrm>
            <a:off x="621792" y="320040"/>
            <a:ext cx="54864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THE BUSINESS CONTEXT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640080" y="1444752"/>
            <a:ext cx="10698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Emarat is a new luxury real-estate brand. The first business task is to establish awareness in Delhi NCR.</a:t>
            </a:r>
            <a:endParaRPr/>
          </a:p>
        </p:txBody>
      </p:sp>
      <p:pic>
        <p:nvPicPr>
          <p:cNvPr descr="image4.png" id="111" name="Google Shape;11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9400" y="1965960"/>
            <a:ext cx="4892042" cy="324612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"/>
          <p:cNvSpPr/>
          <p:nvPr/>
        </p:nvSpPr>
        <p:spPr>
          <a:xfrm>
            <a:off x="640080" y="1965960"/>
            <a:ext cx="5532000" cy="3246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896112" y="2267712"/>
            <a:ext cx="4846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THE STARTING POINT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896112" y="2651760"/>
            <a:ext cx="48006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New brand.</a:t>
            </a:r>
            <a:b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Premium proposition.</a:t>
            </a:r>
            <a:b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Low awareness.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896112" y="4160520"/>
            <a:ext cx="1417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₹6 Cr+</a:t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896112" y="4498848"/>
            <a:ext cx="141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Starting price</a:t>
            </a:r>
            <a:endParaRPr/>
          </a:p>
        </p:txBody>
      </p:sp>
      <p:sp>
        <p:nvSpPr>
          <p:cNvPr id="117" name="Google Shape;117;p2"/>
          <p:cNvSpPr txBox="1"/>
          <p:nvPr/>
        </p:nvSpPr>
        <p:spPr>
          <a:xfrm>
            <a:off x="2542032" y="4160520"/>
            <a:ext cx="1417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NCR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2542032" y="4498848"/>
            <a:ext cx="141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Core market</a:t>
            </a:r>
            <a:endParaRPr/>
          </a:p>
        </p:txBody>
      </p:sp>
      <p:sp>
        <p:nvSpPr>
          <p:cNvPr id="119" name="Google Shape;119;p2"/>
          <p:cNvSpPr txBox="1"/>
          <p:nvPr/>
        </p:nvSpPr>
        <p:spPr>
          <a:xfrm>
            <a:off x="4187952" y="4160520"/>
            <a:ext cx="14172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AWARENESS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4187952" y="4498848"/>
            <a:ext cx="141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Primary objective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896112" y="4919472"/>
            <a:ext cx="475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The challenge is not to sell to everyone.</a:t>
            </a:r>
            <a:endParaRPr/>
          </a:p>
        </p:txBody>
      </p:sp>
      <p:sp>
        <p:nvSpPr>
          <p:cNvPr id="122" name="Google Shape;122;p2"/>
          <p:cNvSpPr txBox="1"/>
          <p:nvPr/>
        </p:nvSpPr>
        <p:spPr>
          <a:xfrm>
            <a:off x="621792" y="6510528"/>
            <a:ext cx="5029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11109960" y="6510528"/>
            <a:ext cx="4572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pic>
        <p:nvPicPr>
          <p:cNvPr id="124" name="Google Shape;12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0089" y="159059"/>
            <a:ext cx="555978" cy="36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"/>
          <p:cNvSpPr txBox="1"/>
          <p:nvPr/>
        </p:nvSpPr>
        <p:spPr>
          <a:xfrm>
            <a:off x="594360" y="713232"/>
            <a:ext cx="109728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1C192D"/>
                </a:solidFill>
                <a:latin typeface="Arial"/>
                <a:ea typeface="Arial"/>
                <a:cs typeface="Arial"/>
                <a:sym typeface="Arial"/>
              </a:rPr>
              <a:t>A premium product. A new name.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7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THE COMMUNICATION TASK</a:t>
            </a:r>
            <a:endParaRPr/>
          </a:p>
        </p:txBody>
      </p:sp>
      <p:sp>
        <p:nvSpPr>
          <p:cNvPr id="131" name="Google Shape;131;p3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Before Emarat can be considered, it has to be remembered.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FCADE"/>
                </a:solidFill>
                <a:latin typeface="Arial"/>
                <a:ea typeface="Arial"/>
                <a:cs typeface="Arial"/>
                <a:sym typeface="Arial"/>
              </a:rPr>
              <a:t>The campaign needs to create mental availability for the brand — not force a high-value purchase inside a 30-day media burst.</a:t>
            </a: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658368" y="2331720"/>
            <a:ext cx="2514600" cy="18288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822959" y="2587752"/>
            <a:ext cx="21945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35" name="Google Shape;135;p3"/>
          <p:cNvSpPr txBox="1"/>
          <p:nvPr/>
        </p:nvSpPr>
        <p:spPr>
          <a:xfrm>
            <a:off x="822959" y="3063240"/>
            <a:ext cx="21945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KNOW</a:t>
            </a:r>
            <a:endParaRPr/>
          </a:p>
        </p:txBody>
      </p:sp>
      <p:sp>
        <p:nvSpPr>
          <p:cNvPr id="136" name="Google Shape;136;p3"/>
          <p:cNvSpPr txBox="1"/>
          <p:nvPr/>
        </p:nvSpPr>
        <p:spPr>
          <a:xfrm>
            <a:off x="822959" y="3584448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Introduce the name</a:t>
            </a:r>
            <a:endParaRPr/>
          </a:p>
        </p:txBody>
      </p:sp>
      <p:sp>
        <p:nvSpPr>
          <p:cNvPr id="137" name="Google Shape;137;p3"/>
          <p:cNvSpPr/>
          <p:nvPr/>
        </p:nvSpPr>
        <p:spPr>
          <a:xfrm>
            <a:off x="3474720" y="2331720"/>
            <a:ext cx="2514600" cy="18288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3639312" y="2587752"/>
            <a:ext cx="21945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39" name="Google Shape;139;p3"/>
          <p:cNvSpPr txBox="1"/>
          <p:nvPr/>
        </p:nvSpPr>
        <p:spPr>
          <a:xfrm>
            <a:off x="3639312" y="3063240"/>
            <a:ext cx="21945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RECOGNISE</a:t>
            </a:r>
            <a:endParaRPr/>
          </a:p>
        </p:txBody>
      </p:sp>
      <p:sp>
        <p:nvSpPr>
          <p:cNvPr id="140" name="Google Shape;140;p3"/>
          <p:cNvSpPr txBox="1"/>
          <p:nvPr/>
        </p:nvSpPr>
        <p:spPr>
          <a:xfrm>
            <a:off x="3639312" y="3584448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Make the name familiar</a:t>
            </a:r>
            <a:endParaRPr/>
          </a:p>
        </p:txBody>
      </p:sp>
      <p:sp>
        <p:nvSpPr>
          <p:cNvPr id="141" name="Google Shape;141;p3"/>
          <p:cNvSpPr/>
          <p:nvPr/>
        </p:nvSpPr>
        <p:spPr>
          <a:xfrm>
            <a:off x="6291072" y="2331720"/>
            <a:ext cx="2514600" cy="18288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6455664" y="2587752"/>
            <a:ext cx="21945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43" name="Google Shape;143;p3"/>
          <p:cNvSpPr txBox="1"/>
          <p:nvPr/>
        </p:nvSpPr>
        <p:spPr>
          <a:xfrm>
            <a:off x="6455664" y="3063240"/>
            <a:ext cx="21945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ASSOCIATE</a:t>
            </a:r>
            <a:endParaRPr/>
          </a:p>
        </p:txBody>
      </p:sp>
      <p:sp>
        <p:nvSpPr>
          <p:cNvPr id="144" name="Google Shape;144;p3"/>
          <p:cNvSpPr txBox="1"/>
          <p:nvPr/>
        </p:nvSpPr>
        <p:spPr>
          <a:xfrm>
            <a:off x="6455664" y="3584448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Link it to luxury</a:t>
            </a:r>
            <a:endParaRPr/>
          </a:p>
        </p:txBody>
      </p:sp>
      <p:sp>
        <p:nvSpPr>
          <p:cNvPr id="145" name="Google Shape;145;p3"/>
          <p:cNvSpPr/>
          <p:nvPr/>
        </p:nvSpPr>
        <p:spPr>
          <a:xfrm>
            <a:off x="9107424" y="2331720"/>
            <a:ext cx="2514600" cy="18288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3"/>
          <p:cNvSpPr txBox="1"/>
          <p:nvPr/>
        </p:nvSpPr>
        <p:spPr>
          <a:xfrm>
            <a:off x="9272016" y="2587752"/>
            <a:ext cx="219456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9272016" y="3063240"/>
            <a:ext cx="21945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CONSIDER</a:t>
            </a:r>
            <a:endParaRPr/>
          </a:p>
        </p:txBody>
      </p:sp>
      <p:sp>
        <p:nvSpPr>
          <p:cNvPr id="148" name="Google Shape;148;p3"/>
          <p:cNvSpPr txBox="1"/>
          <p:nvPr/>
        </p:nvSpPr>
        <p:spPr>
          <a:xfrm>
            <a:off x="9272016" y="3584448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Create a brand to explore</a:t>
            </a:r>
            <a:endParaRPr/>
          </a:p>
        </p:txBody>
      </p:sp>
      <p:sp>
        <p:nvSpPr>
          <p:cNvPr id="149" name="Google Shape;149;p3"/>
          <p:cNvSpPr txBox="1"/>
          <p:nvPr/>
        </p:nvSpPr>
        <p:spPr>
          <a:xfrm>
            <a:off x="658368" y="4846320"/>
            <a:ext cx="10789920" cy="6583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MEDIA JOB → create impact + repetition</a:t>
            </a:r>
            <a:br>
              <a:rPr b="1" i="0" lang="en-US" sz="15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5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BRAND JOB → make the 15 seconds unmistakably Emarat</a:t>
            </a:r>
            <a:endParaRPr/>
          </a:p>
        </p:txBody>
      </p:sp>
      <p:sp>
        <p:nvSpPr>
          <p:cNvPr id="150" name="Google Shape;150;p3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151" name="Google Shape;151;p3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pic>
        <p:nvPicPr>
          <p:cNvPr id="152" name="Google Shape;15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21" y="158019"/>
            <a:ext cx="555975" cy="37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THE BIGG BOSS OPPORTUNITY</a:t>
            </a:r>
            <a:endParaRPr/>
          </a:p>
        </p:txBody>
      </p:sp>
      <p:sp>
        <p:nvSpPr>
          <p:cNvPr id="158" name="Google Shape;158;p4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Why an impact property makes sense for a new luxury brand.</a:t>
            </a:r>
            <a:endParaRPr/>
          </a:p>
        </p:txBody>
      </p:sp>
      <p:sp>
        <p:nvSpPr>
          <p:cNvPr id="159" name="Google Shape;159;p4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Bigg Boss gives Emarat a high-attention environment in which the brand can repeatedly introduce itself.</a:t>
            </a:r>
            <a:endParaRPr/>
          </a:p>
        </p:txBody>
      </p:sp>
      <p:sp>
        <p:nvSpPr>
          <p:cNvPr id="160" name="Google Shape;160;p4"/>
          <p:cNvSpPr/>
          <p:nvPr/>
        </p:nvSpPr>
        <p:spPr>
          <a:xfrm>
            <a:off x="658368" y="2057400"/>
            <a:ext cx="3246120" cy="3246120"/>
          </a:xfrm>
          <a:prstGeom prst="roundRect">
            <a:avLst>
              <a:gd fmla="val 16667" name="adj"/>
            </a:avLst>
          </a:prstGeom>
          <a:solidFill>
            <a:srgbClr val="13102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932688" y="2423160"/>
            <a:ext cx="2697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BIGG BOSS HINDI S20</a:t>
            </a:r>
            <a:endParaRPr/>
          </a:p>
        </p:txBody>
      </p:sp>
      <p:sp>
        <p:nvSpPr>
          <p:cNvPr id="162" name="Google Shape;162;p4"/>
          <p:cNvSpPr txBox="1"/>
          <p:nvPr/>
        </p:nvSpPr>
        <p:spPr>
          <a:xfrm>
            <a:off x="932688" y="2852928"/>
            <a:ext cx="26974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~250 Mn</a:t>
            </a:r>
            <a:endParaRPr/>
          </a:p>
        </p:txBody>
      </p:sp>
      <p:sp>
        <p:nvSpPr>
          <p:cNvPr id="163" name="Google Shape;163;p4"/>
          <p:cNvSpPr txBox="1"/>
          <p:nvPr/>
        </p:nvSpPr>
        <p:spPr>
          <a:xfrm>
            <a:off x="932688" y="3566160"/>
            <a:ext cx="26974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D2CDE1"/>
                </a:solidFill>
                <a:latin typeface="Arial"/>
                <a:ea typeface="Arial"/>
                <a:cs typeface="Arial"/>
                <a:sym typeface="Arial"/>
              </a:rPr>
              <a:t>TARGETED VIEWERS</a:t>
            </a:r>
            <a:br>
              <a:rPr b="1" i="0" lang="en-US" sz="1000" u="none" cap="none" strike="noStrike">
                <a:solidFill>
                  <a:srgbClr val="D2CDE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000" u="none" cap="none" strike="noStrike">
                <a:solidFill>
                  <a:srgbClr val="D2CDE1"/>
                </a:solidFill>
                <a:latin typeface="Arial"/>
                <a:ea typeface="Arial"/>
                <a:cs typeface="Arial"/>
                <a:sym typeface="Arial"/>
              </a:rPr>
              <a:t>ACROSS SCREENS</a:t>
            </a:r>
            <a:endParaRPr/>
          </a:p>
        </p:txBody>
      </p:sp>
      <p:sp>
        <p:nvSpPr>
          <p:cNvPr id="164" name="Google Shape;164;p4"/>
          <p:cNvSpPr txBox="1"/>
          <p:nvPr/>
        </p:nvSpPr>
        <p:spPr>
          <a:xfrm>
            <a:off x="932688" y="4370832"/>
            <a:ext cx="26974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107+ episodes</a:t>
            </a:r>
            <a:br>
              <a:rPr b="1" i="0" lang="en-US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 weeks on air</a:t>
            </a:r>
            <a:endParaRPr/>
          </a:p>
        </p:txBody>
      </p:sp>
      <p:sp>
        <p:nvSpPr>
          <p:cNvPr id="165" name="Google Shape;165;p4"/>
          <p:cNvSpPr/>
          <p:nvPr/>
        </p:nvSpPr>
        <p:spPr>
          <a:xfrm>
            <a:off x="4343400" y="2057400"/>
            <a:ext cx="7150608" cy="914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590288" y="2240280"/>
            <a:ext cx="1463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56%</a:t>
            </a:r>
            <a:endParaRPr/>
          </a:p>
        </p:txBody>
      </p:sp>
      <p:sp>
        <p:nvSpPr>
          <p:cNvPr id="167" name="Google Shape;167;p4"/>
          <p:cNvSpPr txBox="1"/>
          <p:nvPr/>
        </p:nvSpPr>
        <p:spPr>
          <a:xfrm>
            <a:off x="6144768" y="2240280"/>
            <a:ext cx="4892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HSM Urban viewing-minute share (S18)</a:t>
            </a:r>
            <a:endParaRPr/>
          </a:p>
        </p:txBody>
      </p:sp>
      <p:sp>
        <p:nvSpPr>
          <p:cNvPr id="168" name="Google Shape;168;p4"/>
          <p:cNvSpPr/>
          <p:nvPr/>
        </p:nvSpPr>
        <p:spPr>
          <a:xfrm>
            <a:off x="4343400" y="3154680"/>
            <a:ext cx="7150608" cy="914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4"/>
          <p:cNvSpPr txBox="1"/>
          <p:nvPr/>
        </p:nvSpPr>
        <p:spPr>
          <a:xfrm>
            <a:off x="4590288" y="3337560"/>
            <a:ext cx="1463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19 YEARS</a:t>
            </a:r>
            <a:endParaRPr/>
          </a:p>
        </p:txBody>
      </p:sp>
      <p:sp>
        <p:nvSpPr>
          <p:cNvPr id="170" name="Google Shape;170;p4"/>
          <p:cNvSpPr txBox="1"/>
          <p:nvPr/>
        </p:nvSpPr>
        <p:spPr>
          <a:xfrm>
            <a:off x="6144768" y="3337560"/>
            <a:ext cx="4892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A proven recurring reality format</a:t>
            </a:r>
            <a:endParaRPr/>
          </a:p>
        </p:txBody>
      </p:sp>
      <p:sp>
        <p:nvSpPr>
          <p:cNvPr id="171" name="Google Shape;171;p4"/>
          <p:cNvSpPr/>
          <p:nvPr/>
        </p:nvSpPr>
        <p:spPr>
          <a:xfrm>
            <a:off x="4343400" y="4251960"/>
            <a:ext cx="7150608" cy="9144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4590288" y="4434840"/>
            <a:ext cx="1463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3 Bn+</a:t>
            </a:r>
            <a:endParaRPr/>
          </a:p>
        </p:txBody>
      </p:sp>
      <p:sp>
        <p:nvSpPr>
          <p:cNvPr id="173" name="Google Shape;173;p4"/>
          <p:cNvSpPr txBox="1"/>
          <p:nvPr/>
        </p:nvSpPr>
        <p:spPr>
          <a:xfrm>
            <a:off x="6144768" y="4434840"/>
            <a:ext cx="48920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Video views in the reference season data</a:t>
            </a:r>
            <a:endParaRPr/>
          </a:p>
        </p:txBody>
      </p:sp>
      <p:sp>
        <p:nvSpPr>
          <p:cNvPr id="174" name="Google Shape;174;p4"/>
          <p:cNvSpPr txBox="1"/>
          <p:nvPr/>
        </p:nvSpPr>
        <p:spPr>
          <a:xfrm>
            <a:off x="4343400" y="5486400"/>
            <a:ext cx="7086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Scale is the reason to buy the property. Brand recall is the reason to use it.</a:t>
            </a:r>
            <a:endParaRPr/>
          </a:p>
        </p:txBody>
      </p:sp>
      <p:sp>
        <p:nvSpPr>
          <p:cNvPr id="175" name="Google Shape;175;p4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176" name="Google Shape;176;p4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pic>
        <p:nvPicPr>
          <p:cNvPr id="177" name="Google Shape;17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89" y="159059"/>
            <a:ext cx="555978" cy="36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7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THE AUDIENCE LOGIC</a:t>
            </a:r>
            <a:endParaRPr/>
          </a:p>
        </p:txBody>
      </p:sp>
      <p:sp>
        <p:nvSpPr>
          <p:cNvPr id="183" name="Google Shape;183;p5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Mass attention. Premium context.</a:t>
            </a:r>
            <a:endParaRPr/>
          </a:p>
        </p:txBody>
      </p:sp>
      <p:sp>
        <p:nvSpPr>
          <p:cNvPr id="184" name="Google Shape;184;p5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FCADE"/>
                </a:solidFill>
                <a:latin typeface="Arial"/>
                <a:ea typeface="Arial"/>
                <a:cs typeface="Arial"/>
                <a:sym typeface="Arial"/>
              </a:rPr>
              <a:t>The platform is broad; the media plan is deliberately anchored to Emarat's NCR market.</a:t>
            </a:r>
            <a:endParaRPr/>
          </a:p>
        </p:txBody>
      </p:sp>
      <p:sp>
        <p:nvSpPr>
          <p:cNvPr id="185" name="Google Shape;185;p5"/>
          <p:cNvSpPr/>
          <p:nvPr/>
        </p:nvSpPr>
        <p:spPr>
          <a:xfrm>
            <a:off x="658368" y="2148840"/>
            <a:ext cx="4983480" cy="333756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932688" y="2450592"/>
            <a:ext cx="42976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THE ROLE OF BIGG BOSS</a:t>
            </a:r>
            <a:endParaRPr/>
          </a:p>
        </p:txBody>
      </p:sp>
      <p:sp>
        <p:nvSpPr>
          <p:cNvPr id="187" name="Google Shape;187;p5"/>
          <p:cNvSpPr txBox="1"/>
          <p:nvPr/>
        </p:nvSpPr>
        <p:spPr>
          <a:xfrm>
            <a:off x="932688" y="2862072"/>
            <a:ext cx="42976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Build familiarity</a:t>
            </a:r>
            <a:b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 scale.</a:t>
            </a:r>
            <a:endParaRPr/>
          </a:p>
        </p:txBody>
      </p:sp>
      <p:sp>
        <p:nvSpPr>
          <p:cNvPr id="188" name="Google Shape;188;p5"/>
          <p:cNvSpPr txBox="1"/>
          <p:nvPr/>
        </p:nvSpPr>
        <p:spPr>
          <a:xfrm>
            <a:off x="932688" y="3886200"/>
            <a:ext cx="4206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A new brand benefits from being seen in an environment consumers already recognise and return to.</a:t>
            </a:r>
            <a:endParaRPr/>
          </a:p>
        </p:txBody>
      </p:sp>
      <p:sp>
        <p:nvSpPr>
          <p:cNvPr id="189" name="Google Shape;189;p5"/>
          <p:cNvSpPr/>
          <p:nvPr/>
        </p:nvSpPr>
        <p:spPr>
          <a:xfrm>
            <a:off x="5925312" y="2148840"/>
            <a:ext cx="5532120" cy="333756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6217920" y="2450592"/>
            <a:ext cx="4892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THE EMARAT FOCUS</a:t>
            </a:r>
            <a:endParaRPr/>
          </a:p>
        </p:txBody>
      </p:sp>
      <p:sp>
        <p:nvSpPr>
          <p:cNvPr id="191" name="Google Shape;191;p5"/>
          <p:cNvSpPr txBox="1"/>
          <p:nvPr/>
        </p:nvSpPr>
        <p:spPr>
          <a:xfrm>
            <a:off x="6217920" y="2944368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DELHI</a:t>
            </a:r>
            <a:endParaRPr/>
          </a:p>
        </p:txBody>
      </p:sp>
      <p:sp>
        <p:nvSpPr>
          <p:cNvPr id="192" name="Google Shape;192;p5"/>
          <p:cNvSpPr txBox="1"/>
          <p:nvPr/>
        </p:nvSpPr>
        <p:spPr>
          <a:xfrm>
            <a:off x="7726679" y="2944368"/>
            <a:ext cx="32461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NCR awareness</a:t>
            </a:r>
            <a:endParaRPr/>
          </a:p>
        </p:txBody>
      </p:sp>
      <p:sp>
        <p:nvSpPr>
          <p:cNvPr id="193" name="Google Shape;193;p5"/>
          <p:cNvSpPr txBox="1"/>
          <p:nvPr/>
        </p:nvSpPr>
        <p:spPr>
          <a:xfrm>
            <a:off x="6217920" y="3566160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NOIDA</a:t>
            </a:r>
            <a:endParaRPr/>
          </a:p>
        </p:txBody>
      </p:sp>
      <p:sp>
        <p:nvSpPr>
          <p:cNvPr id="194" name="Google Shape;194;p5"/>
          <p:cNvSpPr txBox="1"/>
          <p:nvPr/>
        </p:nvSpPr>
        <p:spPr>
          <a:xfrm>
            <a:off x="7726679" y="3566160"/>
            <a:ext cx="32461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NCR reach</a:t>
            </a:r>
            <a:endParaRPr/>
          </a:p>
        </p:txBody>
      </p:sp>
      <p:sp>
        <p:nvSpPr>
          <p:cNvPr id="195" name="Google Shape;195;p5"/>
          <p:cNvSpPr txBox="1"/>
          <p:nvPr/>
        </p:nvSpPr>
        <p:spPr>
          <a:xfrm>
            <a:off x="6217920" y="4187952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GURUGRAM</a:t>
            </a:r>
            <a:endParaRPr/>
          </a:p>
        </p:txBody>
      </p:sp>
      <p:sp>
        <p:nvSpPr>
          <p:cNvPr id="196" name="Google Shape;196;p5"/>
          <p:cNvSpPr txBox="1"/>
          <p:nvPr/>
        </p:nvSpPr>
        <p:spPr>
          <a:xfrm>
            <a:off x="7726679" y="4187952"/>
            <a:ext cx="324612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Luxury residential core</a:t>
            </a:r>
            <a:endParaRPr/>
          </a:p>
        </p:txBody>
      </p:sp>
      <p:sp>
        <p:nvSpPr>
          <p:cNvPr id="197" name="Google Shape;197;p5"/>
          <p:cNvSpPr txBox="1"/>
          <p:nvPr/>
        </p:nvSpPr>
        <p:spPr>
          <a:xfrm>
            <a:off x="6217920" y="4892040"/>
            <a:ext cx="4755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542DCD"/>
                </a:solidFill>
              </a:rPr>
              <a:t>JioHotstar </a:t>
            </a:r>
            <a:r>
              <a:rPr b="1" i="0" lang="en-US" sz="13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CTV universe: </a:t>
            </a:r>
            <a:r>
              <a:rPr b="1" lang="en-US" sz="1300">
                <a:solidFill>
                  <a:srgbClr val="542DCD"/>
                </a:solidFill>
              </a:rPr>
              <a:t>2.3</a:t>
            </a:r>
            <a:r>
              <a:rPr b="1" i="0" lang="en-US" sz="13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198" name="Google Shape;198;p5"/>
          <p:cNvSpPr txBox="1"/>
          <p:nvPr/>
        </p:nvSpPr>
        <p:spPr>
          <a:xfrm>
            <a:off x="6217920" y="5212080"/>
            <a:ext cx="4755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Source:</a:t>
            </a:r>
            <a:r>
              <a:rPr lang="en-US" sz="800">
                <a:solidFill>
                  <a:srgbClr val="676375"/>
                </a:solidFill>
              </a:rPr>
              <a:t>JioHotstar</a:t>
            </a:r>
            <a:endParaRPr/>
          </a:p>
        </p:txBody>
      </p:sp>
      <p:sp>
        <p:nvSpPr>
          <p:cNvPr id="199" name="Google Shape;199;p5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200" name="Google Shape;200;p5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pic>
        <p:nvPicPr>
          <p:cNvPr id="201" name="Google Shape;20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21" y="158019"/>
            <a:ext cx="555975" cy="37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6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THE MEDIA BUY</a:t>
            </a:r>
            <a:endParaRPr/>
          </a:p>
        </p:txBody>
      </p:sp>
      <p:sp>
        <p:nvSpPr>
          <p:cNvPr id="207" name="Google Shape;207;p6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₹25L buys one clear impact moment.</a:t>
            </a:r>
            <a:endParaRPr/>
          </a:p>
        </p:txBody>
      </p:sp>
      <p:sp>
        <p:nvSpPr>
          <p:cNvPr id="208" name="Google Shape;208;p6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With the available budget, the recommendation is a 15-second mid-roll ad on Bigg Boss Hindi S20 CTV.</a:t>
            </a:r>
            <a:endParaRPr/>
          </a:p>
        </p:txBody>
      </p:sp>
      <p:sp>
        <p:nvSpPr>
          <p:cNvPr id="209" name="Google Shape;209;p6"/>
          <p:cNvSpPr/>
          <p:nvPr/>
        </p:nvSpPr>
        <p:spPr>
          <a:xfrm>
            <a:off x="658368" y="2011680"/>
            <a:ext cx="3703320" cy="3429000"/>
          </a:xfrm>
          <a:prstGeom prst="roundRect">
            <a:avLst>
              <a:gd fmla="val 16667" name="adj"/>
            </a:avLst>
          </a:prstGeom>
          <a:solidFill>
            <a:srgbClr val="13102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 txBox="1"/>
          <p:nvPr/>
        </p:nvSpPr>
        <p:spPr>
          <a:xfrm>
            <a:off x="960120" y="2359152"/>
            <a:ext cx="3108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₹25,00,000</a:t>
            </a:r>
            <a:endParaRPr/>
          </a:p>
        </p:txBody>
      </p:sp>
      <p:sp>
        <p:nvSpPr>
          <p:cNvPr id="211" name="Google Shape;211;p6"/>
          <p:cNvSpPr txBox="1"/>
          <p:nvPr/>
        </p:nvSpPr>
        <p:spPr>
          <a:xfrm>
            <a:off x="960120" y="2971800"/>
            <a:ext cx="31089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MEDIA INVESTMENT</a:t>
            </a:r>
            <a:endParaRPr/>
          </a:p>
        </p:txBody>
      </p:sp>
      <p:sp>
        <p:nvSpPr>
          <p:cNvPr id="212" name="Google Shape;212;p6"/>
          <p:cNvSpPr txBox="1"/>
          <p:nvPr/>
        </p:nvSpPr>
        <p:spPr>
          <a:xfrm>
            <a:off x="960120" y="3520440"/>
            <a:ext cx="310896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30 DAYS / 4 WEEKS</a:t>
            </a:r>
            <a:endParaRPr/>
          </a:p>
        </p:txBody>
      </p:sp>
      <p:sp>
        <p:nvSpPr>
          <p:cNvPr id="213" name="Google Shape;213;p6"/>
          <p:cNvSpPr txBox="1"/>
          <p:nvPr/>
        </p:nvSpPr>
        <p:spPr>
          <a:xfrm>
            <a:off x="960120" y="4133087"/>
            <a:ext cx="3108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Bigg Boss Hindi S20</a:t>
            </a:r>
            <a:br>
              <a:rPr b="1" i="0" lang="en-US" sz="13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3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CTV Mid-Roll</a:t>
            </a:r>
            <a:endParaRPr/>
          </a:p>
        </p:txBody>
      </p:sp>
      <p:sp>
        <p:nvSpPr>
          <p:cNvPr id="214" name="Google Shape;214;p6"/>
          <p:cNvSpPr/>
          <p:nvPr/>
        </p:nvSpPr>
        <p:spPr>
          <a:xfrm>
            <a:off x="4754880" y="2011680"/>
            <a:ext cx="2971800" cy="135331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 txBox="1"/>
          <p:nvPr/>
        </p:nvSpPr>
        <p:spPr>
          <a:xfrm>
            <a:off x="4937760" y="2212848"/>
            <a:ext cx="2606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FORMAT</a:t>
            </a:r>
            <a:endParaRPr/>
          </a:p>
        </p:txBody>
      </p:sp>
      <p:sp>
        <p:nvSpPr>
          <p:cNvPr id="216" name="Google Shape;216;p6"/>
          <p:cNvSpPr txBox="1"/>
          <p:nvPr/>
        </p:nvSpPr>
        <p:spPr>
          <a:xfrm>
            <a:off x="4937760" y="257860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15 sec mid-roll</a:t>
            </a:r>
            <a:endParaRPr/>
          </a:p>
        </p:txBody>
      </p:sp>
      <p:sp>
        <p:nvSpPr>
          <p:cNvPr id="217" name="Google Shape;217;p6"/>
          <p:cNvSpPr/>
          <p:nvPr/>
        </p:nvSpPr>
        <p:spPr>
          <a:xfrm>
            <a:off x="8001000" y="2011680"/>
            <a:ext cx="2971800" cy="135331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 txBox="1"/>
          <p:nvPr/>
        </p:nvSpPr>
        <p:spPr>
          <a:xfrm>
            <a:off x="8183879" y="2212848"/>
            <a:ext cx="2606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PLATFORM</a:t>
            </a:r>
            <a:endParaRPr/>
          </a:p>
        </p:txBody>
      </p:sp>
      <p:sp>
        <p:nvSpPr>
          <p:cNvPr id="219" name="Google Shape;219;p6"/>
          <p:cNvSpPr txBox="1"/>
          <p:nvPr/>
        </p:nvSpPr>
        <p:spPr>
          <a:xfrm>
            <a:off x="8183879" y="257860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JioHotstar CTV</a:t>
            </a:r>
            <a:endParaRPr/>
          </a:p>
        </p:txBody>
      </p:sp>
      <p:sp>
        <p:nvSpPr>
          <p:cNvPr id="220" name="Google Shape;220;p6"/>
          <p:cNvSpPr/>
          <p:nvPr/>
        </p:nvSpPr>
        <p:spPr>
          <a:xfrm>
            <a:off x="4754880" y="3703320"/>
            <a:ext cx="2971800" cy="135331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 txBox="1"/>
          <p:nvPr/>
        </p:nvSpPr>
        <p:spPr>
          <a:xfrm>
            <a:off x="4937760" y="3904488"/>
            <a:ext cx="2606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MARKET</a:t>
            </a:r>
            <a:endParaRPr/>
          </a:p>
        </p:txBody>
      </p:sp>
      <p:sp>
        <p:nvSpPr>
          <p:cNvPr id="222" name="Google Shape;222;p6"/>
          <p:cNvSpPr txBox="1"/>
          <p:nvPr/>
        </p:nvSpPr>
        <p:spPr>
          <a:xfrm>
            <a:off x="4937760" y="427024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Delhi • Noida • Gurugram</a:t>
            </a:r>
            <a:endParaRPr/>
          </a:p>
        </p:txBody>
      </p:sp>
      <p:sp>
        <p:nvSpPr>
          <p:cNvPr id="223" name="Google Shape;223;p6"/>
          <p:cNvSpPr/>
          <p:nvPr/>
        </p:nvSpPr>
        <p:spPr>
          <a:xfrm>
            <a:off x="8001000" y="3703320"/>
            <a:ext cx="2971800" cy="135331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6"/>
          <p:cNvSpPr txBox="1"/>
          <p:nvPr/>
        </p:nvSpPr>
        <p:spPr>
          <a:xfrm>
            <a:off x="8183879" y="3904488"/>
            <a:ext cx="26060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UNIVERSE</a:t>
            </a:r>
            <a:endParaRPr/>
          </a:p>
        </p:txBody>
      </p:sp>
      <p:sp>
        <p:nvSpPr>
          <p:cNvPr id="225" name="Google Shape;225;p6"/>
          <p:cNvSpPr txBox="1"/>
          <p:nvPr/>
        </p:nvSpPr>
        <p:spPr>
          <a:xfrm>
            <a:off x="8183879" y="4270248"/>
            <a:ext cx="2560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rgbClr val="1D1A2C"/>
                </a:solidFill>
              </a:rPr>
              <a:t>2.3M</a:t>
            </a:r>
            <a:r>
              <a:rPr b="1" i="0" lang="en-US" sz="13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 CTV audience</a:t>
            </a:r>
            <a:endParaRPr/>
          </a:p>
        </p:txBody>
      </p:sp>
      <p:sp>
        <p:nvSpPr>
          <p:cNvPr id="226" name="Google Shape;226;p6"/>
          <p:cNvSpPr txBox="1"/>
          <p:nvPr/>
        </p:nvSpPr>
        <p:spPr>
          <a:xfrm>
            <a:off x="4754880" y="5504688"/>
            <a:ext cx="62179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No additional Bigg Boss integrations assumed within ₹25L.</a:t>
            </a:r>
            <a:endParaRPr/>
          </a:p>
        </p:txBody>
      </p:sp>
      <p:sp>
        <p:nvSpPr>
          <p:cNvPr id="227" name="Google Shape;227;p6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228" name="Google Shape;228;p6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pic>
        <p:nvPicPr>
          <p:cNvPr id="229" name="Google Shape;22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89" y="159059"/>
            <a:ext cx="555978" cy="36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7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THE DELIVERY STORY</a:t>
            </a:r>
            <a:endParaRPr/>
          </a:p>
        </p:txBody>
      </p:sp>
      <p:sp>
        <p:nvSpPr>
          <p:cNvPr id="235" name="Google Shape;235;p7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media plan is simple by design.</a:t>
            </a:r>
            <a:endParaRPr/>
          </a:p>
        </p:txBody>
      </p:sp>
      <p:sp>
        <p:nvSpPr>
          <p:cNvPr id="236" name="Google Shape;236;p7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FCADE"/>
                </a:solidFill>
                <a:latin typeface="Arial"/>
                <a:ea typeface="Arial"/>
                <a:cs typeface="Arial"/>
                <a:sym typeface="Arial"/>
              </a:rPr>
              <a:t>One format, one platform, one job: use a 15-second mid-roll to maximise brand impact and recall.</a:t>
            </a:r>
            <a:endParaRPr/>
          </a:p>
        </p:txBody>
      </p:sp>
      <p:sp>
        <p:nvSpPr>
          <p:cNvPr id="237" name="Google Shape;237;p7"/>
          <p:cNvSpPr/>
          <p:nvPr/>
        </p:nvSpPr>
        <p:spPr>
          <a:xfrm>
            <a:off x="658368" y="2331720"/>
            <a:ext cx="2487168" cy="1874519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7"/>
          <p:cNvSpPr txBox="1"/>
          <p:nvPr/>
        </p:nvSpPr>
        <p:spPr>
          <a:xfrm>
            <a:off x="822959" y="2679192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 WEEKS</a:t>
            </a:r>
            <a:endParaRPr/>
          </a:p>
        </p:txBody>
      </p:sp>
      <p:sp>
        <p:nvSpPr>
          <p:cNvPr id="239" name="Google Shape;239;p7"/>
          <p:cNvSpPr txBox="1"/>
          <p:nvPr/>
        </p:nvSpPr>
        <p:spPr>
          <a:xfrm>
            <a:off x="822959" y="3246120"/>
            <a:ext cx="21579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Sustained presence</a:t>
            </a:r>
            <a:endParaRPr/>
          </a:p>
        </p:txBody>
      </p:sp>
      <p:sp>
        <p:nvSpPr>
          <p:cNvPr id="240" name="Google Shape;240;p7"/>
          <p:cNvSpPr/>
          <p:nvPr/>
        </p:nvSpPr>
        <p:spPr>
          <a:xfrm>
            <a:off x="3474720" y="2331720"/>
            <a:ext cx="2487168" cy="1874519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 txBox="1"/>
          <p:nvPr/>
        </p:nvSpPr>
        <p:spPr>
          <a:xfrm>
            <a:off x="3639312" y="2679192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15 SEC</a:t>
            </a:r>
            <a:endParaRPr/>
          </a:p>
        </p:txBody>
      </p:sp>
      <p:sp>
        <p:nvSpPr>
          <p:cNvPr id="242" name="Google Shape;242;p7"/>
          <p:cNvSpPr txBox="1"/>
          <p:nvPr/>
        </p:nvSpPr>
        <p:spPr>
          <a:xfrm>
            <a:off x="3639312" y="3246120"/>
            <a:ext cx="21579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Full film view</a:t>
            </a:r>
            <a:endParaRPr/>
          </a:p>
        </p:txBody>
      </p:sp>
      <p:sp>
        <p:nvSpPr>
          <p:cNvPr id="243" name="Google Shape;243;p7"/>
          <p:cNvSpPr/>
          <p:nvPr/>
        </p:nvSpPr>
        <p:spPr>
          <a:xfrm>
            <a:off x="6291072" y="2331720"/>
            <a:ext cx="2487168" cy="1874519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7"/>
          <p:cNvSpPr txBox="1"/>
          <p:nvPr/>
        </p:nvSpPr>
        <p:spPr>
          <a:xfrm>
            <a:off x="6455664" y="2679192"/>
            <a:ext cx="21579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FFFFFF"/>
                </a:solidFill>
              </a:rPr>
              <a:t>4x</a:t>
            </a:r>
            <a:endParaRPr/>
          </a:p>
        </p:txBody>
      </p:sp>
      <p:sp>
        <p:nvSpPr>
          <p:cNvPr id="245" name="Google Shape;245;p7"/>
          <p:cNvSpPr txBox="1"/>
          <p:nvPr/>
        </p:nvSpPr>
        <p:spPr>
          <a:xfrm>
            <a:off x="6455664" y="3246120"/>
            <a:ext cx="2157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CDC8DC"/>
                </a:solidFill>
              </a:rPr>
              <a:t>Frequency</a:t>
            </a:r>
            <a:endParaRPr/>
          </a:p>
        </p:txBody>
      </p:sp>
      <p:sp>
        <p:nvSpPr>
          <p:cNvPr id="246" name="Google Shape;246;p7"/>
          <p:cNvSpPr/>
          <p:nvPr/>
        </p:nvSpPr>
        <p:spPr>
          <a:xfrm>
            <a:off x="9107424" y="2331720"/>
            <a:ext cx="2487168" cy="1874519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7"/>
          <p:cNvSpPr txBox="1"/>
          <p:nvPr/>
        </p:nvSpPr>
        <p:spPr>
          <a:xfrm>
            <a:off x="9272016" y="2679192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NCR</a:t>
            </a:r>
            <a:endParaRPr/>
          </a:p>
        </p:txBody>
      </p:sp>
      <p:sp>
        <p:nvSpPr>
          <p:cNvPr id="248" name="Google Shape;248;p7"/>
          <p:cNvSpPr txBox="1"/>
          <p:nvPr/>
        </p:nvSpPr>
        <p:spPr>
          <a:xfrm>
            <a:off x="9272016" y="3246120"/>
            <a:ext cx="2157984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Market focus</a:t>
            </a:r>
            <a:endParaRPr/>
          </a:p>
        </p:txBody>
      </p:sp>
      <p:sp>
        <p:nvSpPr>
          <p:cNvPr id="249" name="Google Shape;249;p7"/>
          <p:cNvSpPr txBox="1"/>
          <p:nvPr/>
        </p:nvSpPr>
        <p:spPr>
          <a:xfrm>
            <a:off x="658368" y="4800600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THE VALUE = HIGH-ATTENTION EXPOSURE × REPEATED BRAND CUES</a:t>
            </a:r>
            <a:endParaRPr/>
          </a:p>
        </p:txBody>
      </p:sp>
      <p:sp>
        <p:nvSpPr>
          <p:cNvPr id="250" name="Google Shape;250;p7"/>
          <p:cNvSpPr txBox="1"/>
          <p:nvPr/>
        </p:nvSpPr>
        <p:spPr>
          <a:xfrm>
            <a:off x="658368" y="5285232"/>
            <a:ext cx="107898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B4AFC3"/>
                </a:solidFill>
                <a:latin typeface="Arial"/>
                <a:ea typeface="Arial"/>
                <a:cs typeface="Arial"/>
                <a:sym typeface="Arial"/>
              </a:rPr>
              <a:t>We should not overstate delivery beyond the confirmed 2.</a:t>
            </a:r>
            <a:r>
              <a:rPr lang="en-US" sz="900">
                <a:solidFill>
                  <a:srgbClr val="B4AFC3"/>
                </a:solidFill>
              </a:rPr>
              <a:t>3</a:t>
            </a:r>
            <a:r>
              <a:rPr b="0" i="0" lang="en-US" sz="900" u="none" cap="none" strike="noStrike">
                <a:solidFill>
                  <a:srgbClr val="B4AFC3"/>
                </a:solidFill>
                <a:latin typeface="Arial"/>
                <a:ea typeface="Arial"/>
                <a:cs typeface="Arial"/>
                <a:sym typeface="Arial"/>
              </a:rPr>
              <a:t>M universe.</a:t>
            </a:r>
            <a:endParaRPr/>
          </a:p>
        </p:txBody>
      </p:sp>
      <p:sp>
        <p:nvSpPr>
          <p:cNvPr id="251" name="Google Shape;251;p7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252" name="Google Shape;252;p7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/>
          </a:p>
        </p:txBody>
      </p:sp>
      <p:pic>
        <p:nvPicPr>
          <p:cNvPr id="253" name="Google Shape;25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21" y="158019"/>
            <a:ext cx="555975" cy="37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20F26"/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b105c1341_0_164"/>
          <p:cNvSpPr txBox="1"/>
          <p:nvPr/>
        </p:nvSpPr>
        <p:spPr>
          <a:xfrm>
            <a:off x="594360" y="347472"/>
            <a:ext cx="5303400" cy="1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DAAA4A"/>
                </a:solidFill>
                <a:latin typeface="Arial"/>
                <a:ea typeface="Arial"/>
                <a:cs typeface="Arial"/>
                <a:sym typeface="Arial"/>
              </a:rPr>
              <a:t>THE INVESTMENT</a:t>
            </a:r>
            <a:endParaRPr/>
          </a:p>
        </p:txBody>
      </p:sp>
      <p:sp>
        <p:nvSpPr>
          <p:cNvPr id="259" name="Google Shape;259;g3fb105c1341_0_164"/>
          <p:cNvSpPr txBox="1"/>
          <p:nvPr/>
        </p:nvSpPr>
        <p:spPr>
          <a:xfrm>
            <a:off x="594360" y="713232"/>
            <a:ext cx="10972800" cy="4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One plan. Four weeks.</a:t>
            </a:r>
            <a:endParaRPr/>
          </a:p>
        </p:txBody>
      </p:sp>
      <p:sp>
        <p:nvSpPr>
          <p:cNvPr id="260" name="Google Shape;260;g3fb105c1341_0_164"/>
          <p:cNvSpPr txBox="1"/>
          <p:nvPr/>
        </p:nvSpPr>
        <p:spPr>
          <a:xfrm>
            <a:off x="612648" y="1481328"/>
            <a:ext cx="10789800" cy="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media plan stays exactly as supplied; the story around it is built for brand awareness.</a:t>
            </a:r>
            <a:endParaRPr/>
          </a:p>
        </p:txBody>
      </p:sp>
      <p:sp>
        <p:nvSpPr>
          <p:cNvPr id="261" name="Google Shape;261;g3fb105c1341_0_164"/>
          <p:cNvSpPr/>
          <p:nvPr/>
        </p:nvSpPr>
        <p:spPr>
          <a:xfrm>
            <a:off x="658368" y="1965960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g3fb105c1341_0_164"/>
          <p:cNvSpPr txBox="1"/>
          <p:nvPr/>
        </p:nvSpPr>
        <p:spPr>
          <a:xfrm>
            <a:off x="822959" y="2112264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AAA4A"/>
                </a:solidFill>
                <a:latin typeface="Arial"/>
                <a:ea typeface="Arial"/>
                <a:cs typeface="Arial"/>
                <a:sym typeface="Arial"/>
              </a:rPr>
              <a:t>₹25L</a:t>
            </a:r>
            <a:endParaRPr/>
          </a:p>
        </p:txBody>
      </p:sp>
      <p:sp>
        <p:nvSpPr>
          <p:cNvPr id="263" name="Google Shape;263;g3fb105c1341_0_164"/>
          <p:cNvSpPr txBox="1"/>
          <p:nvPr/>
        </p:nvSpPr>
        <p:spPr>
          <a:xfrm>
            <a:off x="2350008" y="2121408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MEDIA INVESTMENT</a:t>
            </a:r>
            <a:endParaRPr/>
          </a:p>
        </p:txBody>
      </p:sp>
      <p:sp>
        <p:nvSpPr>
          <p:cNvPr id="264" name="Google Shape;264;g3fb105c1341_0_164"/>
          <p:cNvSpPr/>
          <p:nvPr/>
        </p:nvSpPr>
        <p:spPr>
          <a:xfrm>
            <a:off x="6190488" y="1965960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3fb105c1341_0_164"/>
          <p:cNvSpPr txBox="1"/>
          <p:nvPr/>
        </p:nvSpPr>
        <p:spPr>
          <a:xfrm>
            <a:off x="6355079" y="2112264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₹2</a:t>
            </a:r>
            <a:r>
              <a:rPr b="1" lang="en-US" sz="1500">
                <a:solidFill>
                  <a:srgbClr val="FFFFFF"/>
                </a:solidFill>
              </a:rPr>
              <a:t>5L</a:t>
            </a:r>
            <a:endParaRPr/>
          </a:p>
        </p:txBody>
      </p:sp>
      <p:sp>
        <p:nvSpPr>
          <p:cNvPr id="266" name="Google Shape;266;g3fb105c1341_0_164"/>
          <p:cNvSpPr txBox="1"/>
          <p:nvPr/>
        </p:nvSpPr>
        <p:spPr>
          <a:xfrm>
            <a:off x="7882127" y="2121408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TOTAL OUTLAY </a:t>
            </a:r>
            <a:r>
              <a:rPr b="1" lang="en-US" sz="900">
                <a:solidFill>
                  <a:srgbClr val="CDC8DC"/>
                </a:solidFill>
              </a:rPr>
              <a:t>exc</a:t>
            </a: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. GST</a:t>
            </a:r>
            <a:endParaRPr/>
          </a:p>
        </p:txBody>
      </p:sp>
      <p:sp>
        <p:nvSpPr>
          <p:cNvPr id="267" name="Google Shape;267;g3fb105c1341_0_164"/>
          <p:cNvSpPr/>
          <p:nvPr/>
        </p:nvSpPr>
        <p:spPr>
          <a:xfrm>
            <a:off x="658368" y="2770632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g3fb105c1341_0_164"/>
          <p:cNvSpPr txBox="1"/>
          <p:nvPr/>
        </p:nvSpPr>
        <p:spPr>
          <a:xfrm>
            <a:off x="822959" y="2916936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30 DAYS</a:t>
            </a:r>
            <a:endParaRPr/>
          </a:p>
        </p:txBody>
      </p:sp>
      <p:sp>
        <p:nvSpPr>
          <p:cNvPr id="269" name="Google Shape;269;g3fb105c1341_0_164"/>
          <p:cNvSpPr txBox="1"/>
          <p:nvPr/>
        </p:nvSpPr>
        <p:spPr>
          <a:xfrm>
            <a:off x="2350008" y="2926079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DURATION</a:t>
            </a:r>
            <a:endParaRPr/>
          </a:p>
        </p:txBody>
      </p:sp>
      <p:sp>
        <p:nvSpPr>
          <p:cNvPr id="270" name="Google Shape;270;g3fb105c1341_0_164"/>
          <p:cNvSpPr/>
          <p:nvPr/>
        </p:nvSpPr>
        <p:spPr>
          <a:xfrm>
            <a:off x="6190488" y="2770632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fb105c1341_0_164"/>
          <p:cNvSpPr txBox="1"/>
          <p:nvPr/>
        </p:nvSpPr>
        <p:spPr>
          <a:xfrm>
            <a:off x="6355079" y="2916936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DELHI NCR</a:t>
            </a:r>
            <a:endParaRPr/>
          </a:p>
        </p:txBody>
      </p:sp>
      <p:sp>
        <p:nvSpPr>
          <p:cNvPr id="272" name="Google Shape;272;g3fb105c1341_0_164"/>
          <p:cNvSpPr txBox="1"/>
          <p:nvPr/>
        </p:nvSpPr>
        <p:spPr>
          <a:xfrm>
            <a:off x="7882127" y="2926079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DELHI • NOIDA • GURUGRAM</a:t>
            </a:r>
            <a:endParaRPr/>
          </a:p>
        </p:txBody>
      </p:sp>
      <p:sp>
        <p:nvSpPr>
          <p:cNvPr id="273" name="Google Shape;273;g3fb105c1341_0_164"/>
          <p:cNvSpPr/>
          <p:nvPr/>
        </p:nvSpPr>
        <p:spPr>
          <a:xfrm>
            <a:off x="658368" y="3575304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g3fb105c1341_0_164"/>
          <p:cNvSpPr txBox="1"/>
          <p:nvPr/>
        </p:nvSpPr>
        <p:spPr>
          <a:xfrm>
            <a:off x="822959" y="3721608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 SEC</a:t>
            </a:r>
            <a:endParaRPr/>
          </a:p>
        </p:txBody>
      </p:sp>
      <p:sp>
        <p:nvSpPr>
          <p:cNvPr id="275" name="Google Shape;275;g3fb105c1341_0_164"/>
          <p:cNvSpPr txBox="1"/>
          <p:nvPr/>
        </p:nvSpPr>
        <p:spPr>
          <a:xfrm>
            <a:off x="2350008" y="3730752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NON-SKIPPABLE CTV</a:t>
            </a:r>
            <a:endParaRPr/>
          </a:p>
        </p:txBody>
      </p:sp>
      <p:sp>
        <p:nvSpPr>
          <p:cNvPr id="276" name="Google Shape;276;g3fb105c1341_0_164"/>
          <p:cNvSpPr/>
          <p:nvPr/>
        </p:nvSpPr>
        <p:spPr>
          <a:xfrm>
            <a:off x="6190488" y="3575304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g3fb105c1341_0_164"/>
          <p:cNvSpPr txBox="1"/>
          <p:nvPr/>
        </p:nvSpPr>
        <p:spPr>
          <a:xfrm>
            <a:off x="6355079" y="3721608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₹500</a:t>
            </a:r>
            <a:endParaRPr/>
          </a:p>
        </p:txBody>
      </p:sp>
      <p:sp>
        <p:nvSpPr>
          <p:cNvPr id="278" name="Google Shape;278;g3fb105c1341_0_164"/>
          <p:cNvSpPr txBox="1"/>
          <p:nvPr/>
        </p:nvSpPr>
        <p:spPr>
          <a:xfrm>
            <a:off x="7882127" y="3730752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CAMPAIGN CPM</a:t>
            </a:r>
            <a:endParaRPr/>
          </a:p>
        </p:txBody>
      </p:sp>
      <p:sp>
        <p:nvSpPr>
          <p:cNvPr id="279" name="Google Shape;279;g3fb105c1341_0_164"/>
          <p:cNvSpPr/>
          <p:nvPr/>
        </p:nvSpPr>
        <p:spPr>
          <a:xfrm>
            <a:off x="658368" y="4379976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fb105c1341_0_164"/>
          <p:cNvSpPr txBox="1"/>
          <p:nvPr/>
        </p:nvSpPr>
        <p:spPr>
          <a:xfrm>
            <a:off x="822959" y="4526280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AAA4A"/>
                </a:solidFill>
                <a:latin typeface="Arial"/>
                <a:ea typeface="Arial"/>
                <a:cs typeface="Arial"/>
                <a:sym typeface="Arial"/>
              </a:rPr>
              <a:t>5M</a:t>
            </a:r>
            <a:endParaRPr/>
          </a:p>
        </p:txBody>
      </p:sp>
      <p:sp>
        <p:nvSpPr>
          <p:cNvPr id="281" name="Google Shape;281;g3fb105c1341_0_164"/>
          <p:cNvSpPr txBox="1"/>
          <p:nvPr/>
        </p:nvSpPr>
        <p:spPr>
          <a:xfrm>
            <a:off x="2350008" y="4535424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IMPRESSIONS</a:t>
            </a:r>
            <a:endParaRPr/>
          </a:p>
        </p:txBody>
      </p:sp>
      <p:sp>
        <p:nvSpPr>
          <p:cNvPr id="282" name="Google Shape;282;g3fb105c1341_0_164"/>
          <p:cNvSpPr/>
          <p:nvPr/>
        </p:nvSpPr>
        <p:spPr>
          <a:xfrm>
            <a:off x="6190488" y="4379976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fb105c1341_0_164"/>
          <p:cNvSpPr txBox="1"/>
          <p:nvPr/>
        </p:nvSpPr>
        <p:spPr>
          <a:xfrm>
            <a:off x="6355079" y="4526280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1.25M</a:t>
            </a:r>
            <a:endParaRPr/>
          </a:p>
        </p:txBody>
      </p:sp>
      <p:sp>
        <p:nvSpPr>
          <p:cNvPr id="284" name="Google Shape;284;g3fb105c1341_0_164"/>
          <p:cNvSpPr txBox="1"/>
          <p:nvPr/>
        </p:nvSpPr>
        <p:spPr>
          <a:xfrm>
            <a:off x="7882127" y="4535424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EST. REACH</a:t>
            </a:r>
            <a:endParaRPr/>
          </a:p>
        </p:txBody>
      </p:sp>
      <p:sp>
        <p:nvSpPr>
          <p:cNvPr id="285" name="Google Shape;285;g3fb105c1341_0_164"/>
          <p:cNvSpPr/>
          <p:nvPr/>
        </p:nvSpPr>
        <p:spPr>
          <a:xfrm>
            <a:off x="658368" y="5184648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fb105c1341_0_164"/>
          <p:cNvSpPr txBox="1"/>
          <p:nvPr/>
        </p:nvSpPr>
        <p:spPr>
          <a:xfrm>
            <a:off x="822959" y="5330952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AAA4A"/>
                </a:solidFill>
                <a:latin typeface="Arial"/>
                <a:ea typeface="Arial"/>
                <a:cs typeface="Arial"/>
                <a:sym typeface="Arial"/>
              </a:rPr>
              <a:t>4.25M</a:t>
            </a:r>
            <a:endParaRPr/>
          </a:p>
        </p:txBody>
      </p:sp>
      <p:sp>
        <p:nvSpPr>
          <p:cNvPr id="287" name="Google Shape;287;g3fb105c1341_0_164"/>
          <p:cNvSpPr txBox="1"/>
          <p:nvPr/>
        </p:nvSpPr>
        <p:spPr>
          <a:xfrm>
            <a:off x="2350008" y="5340096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COMPLETED VIEWS</a:t>
            </a:r>
            <a:endParaRPr/>
          </a:p>
        </p:txBody>
      </p:sp>
      <p:sp>
        <p:nvSpPr>
          <p:cNvPr id="288" name="Google Shape;288;g3fb105c1341_0_164"/>
          <p:cNvSpPr/>
          <p:nvPr/>
        </p:nvSpPr>
        <p:spPr>
          <a:xfrm>
            <a:off x="6190488" y="5184648"/>
            <a:ext cx="5074800" cy="62190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3fb105c1341_0_164"/>
          <p:cNvSpPr txBox="1"/>
          <p:nvPr/>
        </p:nvSpPr>
        <p:spPr>
          <a:xfrm>
            <a:off x="6355079" y="5330952"/>
            <a:ext cx="14172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4X</a:t>
            </a:r>
            <a:endParaRPr/>
          </a:p>
        </p:txBody>
      </p:sp>
      <p:sp>
        <p:nvSpPr>
          <p:cNvPr id="290" name="Google Shape;290;g3fb105c1341_0_164"/>
          <p:cNvSpPr txBox="1"/>
          <p:nvPr/>
        </p:nvSpPr>
        <p:spPr>
          <a:xfrm>
            <a:off x="7882127" y="5340096"/>
            <a:ext cx="31548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FREQUENCY</a:t>
            </a:r>
            <a:endParaRPr/>
          </a:p>
        </p:txBody>
      </p:sp>
      <p:sp>
        <p:nvSpPr>
          <p:cNvPr id="291" name="Google Shape;291;g3fb105c1341_0_164"/>
          <p:cNvSpPr txBox="1"/>
          <p:nvPr/>
        </p:nvSpPr>
        <p:spPr>
          <a:xfrm>
            <a:off x="594360" y="6519672"/>
            <a:ext cx="4572000" cy="1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B4B2BE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292" name="Google Shape;292;g3fb105c1341_0_164"/>
          <p:cNvSpPr txBox="1"/>
          <p:nvPr/>
        </p:nvSpPr>
        <p:spPr>
          <a:xfrm>
            <a:off x="11155680" y="6519672"/>
            <a:ext cx="411600" cy="1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B4B2BE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  <p:pic>
        <p:nvPicPr>
          <p:cNvPr id="293" name="Google Shape;293;g3fb105c1341_0_1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21" y="158019"/>
            <a:ext cx="555975" cy="37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8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THE CREATIVE ROLE</a:t>
            </a:r>
            <a:endParaRPr/>
          </a:p>
        </p:txBody>
      </p:sp>
      <p:sp>
        <p:nvSpPr>
          <p:cNvPr id="299" name="Google Shape;299;p8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When the buy is only 15 seconds, every second has to build the brand.</a:t>
            </a:r>
            <a:endParaRPr/>
          </a:p>
        </p:txBody>
      </p:sp>
      <p:sp>
        <p:nvSpPr>
          <p:cNvPr id="300" name="Google Shape;300;p8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The film should be brand-first, premium and immediately recognisable as Emarat.</a:t>
            </a:r>
            <a:endParaRPr/>
          </a:p>
        </p:txBody>
      </p:sp>
      <p:sp>
        <p:nvSpPr>
          <p:cNvPr id="301" name="Google Shape;301;p8"/>
          <p:cNvSpPr/>
          <p:nvPr/>
        </p:nvSpPr>
        <p:spPr>
          <a:xfrm>
            <a:off x="658368" y="2194560"/>
            <a:ext cx="2487168" cy="297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8"/>
          <p:cNvSpPr/>
          <p:nvPr/>
        </p:nvSpPr>
        <p:spPr>
          <a:xfrm>
            <a:off x="658368" y="2194560"/>
            <a:ext cx="2487168" cy="274320"/>
          </a:xfrm>
          <a:prstGeom prst="roundRect">
            <a:avLst>
              <a:gd fmla="val 16667" name="adj"/>
            </a:avLst>
          </a:prstGeom>
          <a:solidFill>
            <a:srgbClr val="542DC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8"/>
          <p:cNvSpPr txBox="1"/>
          <p:nvPr/>
        </p:nvSpPr>
        <p:spPr>
          <a:xfrm>
            <a:off x="822959" y="2606040"/>
            <a:ext cx="2148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0–3 SEC</a:t>
            </a:r>
            <a:endParaRPr/>
          </a:p>
        </p:txBody>
      </p:sp>
      <p:sp>
        <p:nvSpPr>
          <p:cNvPr id="304" name="Google Shape;304;p8"/>
          <p:cNvSpPr txBox="1"/>
          <p:nvPr/>
        </p:nvSpPr>
        <p:spPr>
          <a:xfrm>
            <a:off x="822959" y="3035808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NAME</a:t>
            </a:r>
            <a:endParaRPr/>
          </a:p>
        </p:txBody>
      </p:sp>
      <p:sp>
        <p:nvSpPr>
          <p:cNvPr id="305" name="Google Shape;305;p8"/>
          <p:cNvSpPr txBox="1"/>
          <p:nvPr/>
        </p:nvSpPr>
        <p:spPr>
          <a:xfrm>
            <a:off x="822959" y="3611880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EMARAT REALTY</a:t>
            </a:r>
            <a:b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brand reveal</a:t>
            </a:r>
            <a:endParaRPr/>
          </a:p>
        </p:txBody>
      </p:sp>
      <p:sp>
        <p:nvSpPr>
          <p:cNvPr id="306" name="Google Shape;306;p8"/>
          <p:cNvSpPr/>
          <p:nvPr/>
        </p:nvSpPr>
        <p:spPr>
          <a:xfrm>
            <a:off x="3447287" y="2194560"/>
            <a:ext cx="2487168" cy="297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3447287" y="2194560"/>
            <a:ext cx="2487168" cy="274320"/>
          </a:xfrm>
          <a:prstGeom prst="roundRect">
            <a:avLst>
              <a:gd fmla="val 16667" name="adj"/>
            </a:avLst>
          </a:prstGeom>
          <a:solidFill>
            <a:srgbClr val="542DC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8"/>
          <p:cNvSpPr txBox="1"/>
          <p:nvPr/>
        </p:nvSpPr>
        <p:spPr>
          <a:xfrm>
            <a:off x="3611879" y="2606040"/>
            <a:ext cx="2148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3–8 SEC</a:t>
            </a:r>
            <a:endParaRPr/>
          </a:p>
        </p:txBody>
      </p:sp>
      <p:sp>
        <p:nvSpPr>
          <p:cNvPr id="309" name="Google Shape;309;p8"/>
          <p:cNvSpPr txBox="1"/>
          <p:nvPr/>
        </p:nvSpPr>
        <p:spPr>
          <a:xfrm>
            <a:off x="3611879" y="3035808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WORLD</a:t>
            </a:r>
            <a:endParaRPr/>
          </a:p>
        </p:txBody>
      </p:sp>
      <p:sp>
        <p:nvSpPr>
          <p:cNvPr id="310" name="Google Shape;310;p8"/>
          <p:cNvSpPr txBox="1"/>
          <p:nvPr/>
        </p:nvSpPr>
        <p:spPr>
          <a:xfrm>
            <a:off x="3611879" y="3611880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Luxury architecture</a:t>
            </a:r>
            <a:b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+ lifestyle</a:t>
            </a:r>
            <a:endParaRPr/>
          </a:p>
        </p:txBody>
      </p:sp>
      <p:pic>
        <p:nvPicPr>
          <p:cNvPr descr="image5.png" id="311" name="Google Shape;311;p8"/>
          <p:cNvPicPr preferRelativeResize="0"/>
          <p:nvPr/>
        </p:nvPicPr>
        <p:blipFill rotWithShape="1">
          <a:blip r:embed="rId3">
            <a:alphaModFix/>
          </a:blip>
          <a:srcRect b="36996" l="3250" r="40526" t="17279"/>
          <a:stretch/>
        </p:blipFill>
        <p:spPr>
          <a:xfrm>
            <a:off x="3790788" y="4044875"/>
            <a:ext cx="1562424" cy="88965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8"/>
          <p:cNvSpPr/>
          <p:nvPr/>
        </p:nvSpPr>
        <p:spPr>
          <a:xfrm>
            <a:off x="6236207" y="2194560"/>
            <a:ext cx="2487168" cy="297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"/>
          <p:cNvSpPr/>
          <p:nvPr/>
        </p:nvSpPr>
        <p:spPr>
          <a:xfrm>
            <a:off x="6236207" y="2194560"/>
            <a:ext cx="2487168" cy="274320"/>
          </a:xfrm>
          <a:prstGeom prst="roundRect">
            <a:avLst>
              <a:gd fmla="val 16667" name="adj"/>
            </a:avLst>
          </a:prstGeom>
          <a:solidFill>
            <a:srgbClr val="542DC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"/>
          <p:cNvSpPr txBox="1"/>
          <p:nvPr/>
        </p:nvSpPr>
        <p:spPr>
          <a:xfrm>
            <a:off x="6400799" y="2606040"/>
            <a:ext cx="2148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8–12 SEC</a:t>
            </a:r>
            <a:endParaRPr/>
          </a:p>
        </p:txBody>
      </p:sp>
      <p:sp>
        <p:nvSpPr>
          <p:cNvPr id="315" name="Google Shape;315;p8"/>
          <p:cNvSpPr txBox="1"/>
          <p:nvPr/>
        </p:nvSpPr>
        <p:spPr>
          <a:xfrm>
            <a:off x="6400799" y="3035808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PROMISE</a:t>
            </a:r>
            <a:endParaRPr/>
          </a:p>
        </p:txBody>
      </p:sp>
      <p:sp>
        <p:nvSpPr>
          <p:cNvPr id="316" name="Google Shape;316;p8"/>
          <p:cNvSpPr txBox="1"/>
          <p:nvPr/>
        </p:nvSpPr>
        <p:spPr>
          <a:xfrm>
            <a:off x="6400799" y="3611880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Craftsmanship</a:t>
            </a:r>
            <a:b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+ location + value</a:t>
            </a:r>
            <a:endParaRPr/>
          </a:p>
        </p:txBody>
      </p:sp>
      <p:sp>
        <p:nvSpPr>
          <p:cNvPr id="317" name="Google Shape;317;p8"/>
          <p:cNvSpPr/>
          <p:nvPr/>
        </p:nvSpPr>
        <p:spPr>
          <a:xfrm>
            <a:off x="9025128" y="2194560"/>
            <a:ext cx="2487168" cy="297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8"/>
          <p:cNvSpPr/>
          <p:nvPr/>
        </p:nvSpPr>
        <p:spPr>
          <a:xfrm>
            <a:off x="9025128" y="2194560"/>
            <a:ext cx="2487168" cy="274320"/>
          </a:xfrm>
          <a:prstGeom prst="roundRect">
            <a:avLst>
              <a:gd fmla="val 16667" name="adj"/>
            </a:avLst>
          </a:prstGeom>
          <a:solidFill>
            <a:srgbClr val="DCAE4D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8"/>
          <p:cNvSpPr txBox="1"/>
          <p:nvPr/>
        </p:nvSpPr>
        <p:spPr>
          <a:xfrm>
            <a:off x="9189719" y="2606040"/>
            <a:ext cx="21488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12–15 SEC</a:t>
            </a:r>
            <a:endParaRPr/>
          </a:p>
        </p:txBody>
      </p:sp>
      <p:sp>
        <p:nvSpPr>
          <p:cNvPr id="320" name="Google Shape;320;p8"/>
          <p:cNvSpPr txBox="1"/>
          <p:nvPr/>
        </p:nvSpPr>
        <p:spPr>
          <a:xfrm>
            <a:off x="9189719" y="3035808"/>
            <a:ext cx="2148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RECALL</a:t>
            </a:r>
            <a:endParaRPr/>
          </a:p>
        </p:txBody>
      </p:sp>
      <p:sp>
        <p:nvSpPr>
          <p:cNvPr id="321" name="Google Shape;321;p8"/>
          <p:cNvSpPr txBox="1"/>
          <p:nvPr/>
        </p:nvSpPr>
        <p:spPr>
          <a:xfrm>
            <a:off x="9189719" y="3611880"/>
            <a:ext cx="21488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EMARAT REALTY</a:t>
            </a:r>
            <a:b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0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+ clear CTA</a:t>
            </a:r>
            <a:endParaRPr/>
          </a:p>
        </p:txBody>
      </p:sp>
      <p:sp>
        <p:nvSpPr>
          <p:cNvPr id="322" name="Google Shape;322;p8"/>
          <p:cNvSpPr txBox="1"/>
          <p:nvPr/>
        </p:nvSpPr>
        <p:spPr>
          <a:xfrm>
            <a:off x="658368" y="5559552"/>
            <a:ext cx="108356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CREATIVE PRINCIPLE: DON'T SELL A PROPERTY IN 15 SECONDS. SELL THE NAME.</a:t>
            </a:r>
            <a:endParaRPr/>
          </a:p>
        </p:txBody>
      </p:sp>
      <p:sp>
        <p:nvSpPr>
          <p:cNvPr id="323" name="Google Shape;323;p8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324" name="Google Shape;324;p8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/>
          </a:p>
        </p:txBody>
      </p:sp>
      <p:pic>
        <p:nvPicPr>
          <p:cNvPr id="325" name="Google Shape;32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0089" y="159059"/>
            <a:ext cx="555978" cy="36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7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THE BRAND IDEA</a:t>
            </a:r>
            <a:endParaRPr/>
          </a:p>
        </p:txBody>
      </p:sp>
      <p:sp>
        <p:nvSpPr>
          <p:cNvPr id="331" name="Google Shape;331;p9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BIG STAGE. NEW NAME. EMARAT.</a:t>
            </a:r>
            <a:endParaRPr/>
          </a:p>
        </p:txBody>
      </p:sp>
      <p:sp>
        <p:nvSpPr>
          <p:cNvPr id="332" name="Google Shape;332;p9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FCADE"/>
                </a:solidFill>
                <a:latin typeface="Arial"/>
                <a:ea typeface="Arial"/>
                <a:cs typeface="Arial"/>
                <a:sym typeface="Arial"/>
              </a:rPr>
              <a:t>Bigg Boss supplies the cultural stage. Emarat uses that stage to introduce what it stands for.</a:t>
            </a:r>
            <a:endParaRPr/>
          </a:p>
        </p:txBody>
      </p:sp>
      <p:sp>
        <p:nvSpPr>
          <p:cNvPr id="333" name="Google Shape;333;p9"/>
          <p:cNvSpPr txBox="1"/>
          <p:nvPr/>
        </p:nvSpPr>
        <p:spPr>
          <a:xfrm>
            <a:off x="713232" y="2240280"/>
            <a:ext cx="667512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HOUSE</a:t>
            </a:r>
            <a:br>
              <a:rPr b="1" i="0" lang="en-US" sz="3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EVERYONE KNOWS.</a:t>
            </a:r>
            <a:endParaRPr/>
          </a:p>
        </p:txBody>
      </p:sp>
      <p:sp>
        <p:nvSpPr>
          <p:cNvPr id="334" name="Google Shape;334;p9"/>
          <p:cNvSpPr txBox="1"/>
          <p:nvPr/>
        </p:nvSpPr>
        <p:spPr>
          <a:xfrm>
            <a:off x="713232" y="3657600"/>
            <a:ext cx="66751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THE NAME</a:t>
            </a:r>
            <a:br>
              <a:rPr b="1" i="0" lang="en-US" sz="27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7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WE WANT THEM TO KNOW.</a:t>
            </a:r>
            <a:endParaRPr/>
          </a:p>
        </p:txBody>
      </p:sp>
      <p:sp>
        <p:nvSpPr>
          <p:cNvPr id="335" name="Google Shape;335;p9"/>
          <p:cNvSpPr/>
          <p:nvPr/>
        </p:nvSpPr>
        <p:spPr>
          <a:xfrm>
            <a:off x="7909560" y="2103120"/>
            <a:ext cx="3520440" cy="338328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9"/>
          <p:cNvSpPr txBox="1"/>
          <p:nvPr/>
        </p:nvSpPr>
        <p:spPr>
          <a:xfrm>
            <a:off x="8183879" y="2423160"/>
            <a:ext cx="2926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BIGG BOSS</a:t>
            </a:r>
            <a:endParaRPr/>
          </a:p>
        </p:txBody>
      </p:sp>
      <p:sp>
        <p:nvSpPr>
          <p:cNvPr id="337" name="Google Shape;337;p9"/>
          <p:cNvSpPr txBox="1"/>
          <p:nvPr/>
        </p:nvSpPr>
        <p:spPr>
          <a:xfrm>
            <a:off x="8183879" y="2852928"/>
            <a:ext cx="29260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HOUSE</a:t>
            </a:r>
            <a:endParaRPr/>
          </a:p>
        </p:txBody>
      </p:sp>
      <p:cxnSp>
        <p:nvCxnSpPr>
          <p:cNvPr id="338" name="Google Shape;338;p9"/>
          <p:cNvCxnSpPr/>
          <p:nvPr/>
        </p:nvCxnSpPr>
        <p:spPr>
          <a:xfrm>
            <a:off x="9646920" y="3487511"/>
            <a:ext cx="0" cy="502800"/>
          </a:xfrm>
          <a:prstGeom prst="straightConnector1">
            <a:avLst/>
          </a:prstGeom>
          <a:noFill/>
          <a:ln cap="flat" cmpd="sng" w="25400">
            <a:solidFill>
              <a:srgbClr val="DCAE4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pic>
        <p:nvPicPr>
          <p:cNvPr descr="image1.png" id="339" name="Google Shape;3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26800" y="4160525"/>
            <a:ext cx="1286105" cy="89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9"/>
          <p:cNvSpPr txBox="1"/>
          <p:nvPr/>
        </p:nvSpPr>
        <p:spPr>
          <a:xfrm>
            <a:off x="8206742" y="5051505"/>
            <a:ext cx="2926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EMARAT REALTY</a:t>
            </a:r>
            <a:endParaRPr/>
          </a:p>
        </p:txBody>
      </p:sp>
      <p:sp>
        <p:nvSpPr>
          <p:cNvPr id="341" name="Google Shape;341;p9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342" name="Google Shape;342;p9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/>
          </a:p>
        </p:txBody>
      </p:sp>
      <p:pic>
        <p:nvPicPr>
          <p:cNvPr id="343" name="Google Shape;34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80021" y="158019"/>
            <a:ext cx="555975" cy="37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7F4"/>
        </a:solidFill>
      </p:bgPr>
    </p:bg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0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CATEGORY RELEVANCE</a:t>
            </a:r>
            <a:endParaRPr/>
          </a:p>
        </p:txBody>
      </p:sp>
      <p:sp>
        <p:nvSpPr>
          <p:cNvPr id="349" name="Google Shape;349;p10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Real estate has already shown search impact on Bigg Boss.</a:t>
            </a:r>
            <a:endParaRPr/>
          </a:p>
        </p:txBody>
      </p:sp>
      <p:sp>
        <p:nvSpPr>
          <p:cNvPr id="350" name="Google Shape;350;p10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676375"/>
                </a:solidFill>
                <a:latin typeface="Arial"/>
                <a:ea typeface="Arial"/>
                <a:cs typeface="Arial"/>
                <a:sym typeface="Arial"/>
              </a:rPr>
              <a:t>Use the category precedent as proof of platform relevance — not as a promise of Emarat's future results.</a:t>
            </a:r>
            <a:endParaRPr/>
          </a:p>
        </p:txBody>
      </p:sp>
      <p:sp>
        <p:nvSpPr>
          <p:cNvPr id="351" name="Google Shape;351;p10"/>
          <p:cNvSpPr/>
          <p:nvPr/>
        </p:nvSpPr>
        <p:spPr>
          <a:xfrm>
            <a:off x="658368" y="2148840"/>
            <a:ext cx="5212080" cy="2926080"/>
          </a:xfrm>
          <a:prstGeom prst="roundRect">
            <a:avLst>
              <a:gd fmla="val 16667" name="adj"/>
            </a:avLst>
          </a:prstGeom>
          <a:solidFill>
            <a:srgbClr val="131027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0"/>
          <p:cNvSpPr txBox="1"/>
          <p:nvPr/>
        </p:nvSpPr>
        <p:spPr>
          <a:xfrm>
            <a:off x="932688" y="2450592"/>
            <a:ext cx="45262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DANUBE PROPERTIES</a:t>
            </a:r>
            <a:endParaRPr/>
          </a:p>
        </p:txBody>
      </p:sp>
      <p:sp>
        <p:nvSpPr>
          <p:cNvPr id="353" name="Google Shape;353;p10"/>
          <p:cNvSpPr txBox="1"/>
          <p:nvPr/>
        </p:nvSpPr>
        <p:spPr>
          <a:xfrm>
            <a:off x="932688" y="2880360"/>
            <a:ext cx="164592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1.8X</a:t>
            </a:r>
            <a:endParaRPr/>
          </a:p>
        </p:txBody>
      </p:sp>
      <p:sp>
        <p:nvSpPr>
          <p:cNvPr id="354" name="Google Shape;354;p10"/>
          <p:cNvSpPr txBox="1"/>
          <p:nvPr/>
        </p:nvSpPr>
        <p:spPr>
          <a:xfrm>
            <a:off x="2606040" y="2926080"/>
            <a:ext cx="27432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higher search</a:t>
            </a:r>
            <a:b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vs. an IPL season</a:t>
            </a:r>
            <a:endParaRPr/>
          </a:p>
        </p:txBody>
      </p:sp>
      <p:sp>
        <p:nvSpPr>
          <p:cNvPr id="355" name="Google Shape;355;p10"/>
          <p:cNvSpPr txBox="1"/>
          <p:nvPr/>
        </p:nvSpPr>
        <p:spPr>
          <a:xfrm>
            <a:off x="932688" y="393192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REAL ESTATE CATEGORY PRECEDENT</a:t>
            </a:r>
            <a:endParaRPr/>
          </a:p>
        </p:txBody>
      </p:sp>
      <p:sp>
        <p:nvSpPr>
          <p:cNvPr id="356" name="Google Shape;356;p10"/>
          <p:cNvSpPr/>
          <p:nvPr/>
        </p:nvSpPr>
        <p:spPr>
          <a:xfrm>
            <a:off x="6400800" y="2834640"/>
            <a:ext cx="987552" cy="987552"/>
          </a:xfrm>
          <a:prstGeom prst="roundRect">
            <a:avLst>
              <a:gd fmla="val 16667" name="adj"/>
            </a:avLst>
          </a:prstGeom>
          <a:solidFill>
            <a:srgbClr val="ECE7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0"/>
          <p:cNvSpPr txBox="1"/>
          <p:nvPr/>
        </p:nvSpPr>
        <p:spPr>
          <a:xfrm>
            <a:off x="6400800" y="3182112"/>
            <a:ext cx="98755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SEE</a:t>
            </a:r>
            <a:endParaRPr/>
          </a:p>
        </p:txBody>
      </p:sp>
      <p:cxnSp>
        <p:nvCxnSpPr>
          <p:cNvPr id="358" name="Google Shape;358;p10"/>
          <p:cNvCxnSpPr/>
          <p:nvPr/>
        </p:nvCxnSpPr>
        <p:spPr>
          <a:xfrm>
            <a:off x="7406640" y="3328416"/>
            <a:ext cx="182880" cy="0"/>
          </a:xfrm>
          <a:prstGeom prst="straightConnector1">
            <a:avLst/>
          </a:prstGeom>
          <a:noFill/>
          <a:ln cap="flat" cmpd="sng" w="15225">
            <a:solidFill>
              <a:srgbClr val="67637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59" name="Google Shape;359;p10"/>
          <p:cNvSpPr/>
          <p:nvPr/>
        </p:nvSpPr>
        <p:spPr>
          <a:xfrm>
            <a:off x="7635240" y="2834640"/>
            <a:ext cx="987552" cy="987552"/>
          </a:xfrm>
          <a:prstGeom prst="roundRect">
            <a:avLst>
              <a:gd fmla="val 16667" name="adj"/>
            </a:avLst>
          </a:prstGeom>
          <a:solidFill>
            <a:srgbClr val="ECE7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0"/>
          <p:cNvSpPr txBox="1"/>
          <p:nvPr/>
        </p:nvSpPr>
        <p:spPr>
          <a:xfrm>
            <a:off x="7635240" y="3182112"/>
            <a:ext cx="98755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REMEMBER</a:t>
            </a:r>
            <a:endParaRPr/>
          </a:p>
        </p:txBody>
      </p:sp>
      <p:cxnSp>
        <p:nvCxnSpPr>
          <p:cNvPr id="361" name="Google Shape;361;p10"/>
          <p:cNvCxnSpPr/>
          <p:nvPr/>
        </p:nvCxnSpPr>
        <p:spPr>
          <a:xfrm>
            <a:off x="8641080" y="3328416"/>
            <a:ext cx="182880" cy="0"/>
          </a:xfrm>
          <a:prstGeom prst="straightConnector1">
            <a:avLst/>
          </a:prstGeom>
          <a:noFill/>
          <a:ln cap="flat" cmpd="sng" w="15225">
            <a:solidFill>
              <a:srgbClr val="67637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62" name="Google Shape;362;p10"/>
          <p:cNvSpPr/>
          <p:nvPr/>
        </p:nvSpPr>
        <p:spPr>
          <a:xfrm>
            <a:off x="8869680" y="2834640"/>
            <a:ext cx="987552" cy="987552"/>
          </a:xfrm>
          <a:prstGeom prst="roundRect">
            <a:avLst>
              <a:gd fmla="val 16667" name="adj"/>
            </a:avLst>
          </a:prstGeom>
          <a:solidFill>
            <a:srgbClr val="ECE7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0"/>
          <p:cNvSpPr txBox="1"/>
          <p:nvPr/>
        </p:nvSpPr>
        <p:spPr>
          <a:xfrm>
            <a:off x="8869680" y="3182112"/>
            <a:ext cx="98755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endParaRPr/>
          </a:p>
        </p:txBody>
      </p:sp>
      <p:cxnSp>
        <p:nvCxnSpPr>
          <p:cNvPr id="364" name="Google Shape;364;p10"/>
          <p:cNvCxnSpPr/>
          <p:nvPr/>
        </p:nvCxnSpPr>
        <p:spPr>
          <a:xfrm>
            <a:off x="9875519" y="3328416"/>
            <a:ext cx="182881" cy="0"/>
          </a:xfrm>
          <a:prstGeom prst="straightConnector1">
            <a:avLst/>
          </a:prstGeom>
          <a:noFill/>
          <a:ln cap="flat" cmpd="sng" w="15225">
            <a:solidFill>
              <a:srgbClr val="67637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65" name="Google Shape;365;p10"/>
          <p:cNvSpPr/>
          <p:nvPr/>
        </p:nvSpPr>
        <p:spPr>
          <a:xfrm>
            <a:off x="10104120" y="2834640"/>
            <a:ext cx="987552" cy="987552"/>
          </a:xfrm>
          <a:prstGeom prst="roundRect">
            <a:avLst>
              <a:gd fmla="val 16667" name="adj"/>
            </a:avLst>
          </a:prstGeom>
          <a:solidFill>
            <a:srgbClr val="ECE7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0"/>
          <p:cNvSpPr txBox="1"/>
          <p:nvPr/>
        </p:nvSpPr>
        <p:spPr>
          <a:xfrm>
            <a:off x="10104120" y="3182112"/>
            <a:ext cx="987552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542DCD"/>
                </a:solidFill>
                <a:latin typeface="Arial"/>
                <a:ea typeface="Arial"/>
                <a:cs typeface="Arial"/>
                <a:sym typeface="Arial"/>
              </a:rPr>
              <a:t>DISCOVER</a:t>
            </a:r>
            <a:endParaRPr/>
          </a:p>
        </p:txBody>
      </p:sp>
      <p:sp>
        <p:nvSpPr>
          <p:cNvPr id="367" name="Google Shape;367;p10"/>
          <p:cNvSpPr txBox="1"/>
          <p:nvPr/>
        </p:nvSpPr>
        <p:spPr>
          <a:xfrm>
            <a:off x="6400800" y="4343400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For a new developer,</a:t>
            </a:r>
            <a:br>
              <a:rPr b="1" i="0" lang="en-US" sz="16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600" u="none" cap="none" strike="noStrike">
                <a:solidFill>
                  <a:srgbClr val="1D1A2C"/>
                </a:solidFill>
                <a:latin typeface="Arial"/>
                <a:ea typeface="Arial"/>
                <a:cs typeface="Arial"/>
                <a:sym typeface="Arial"/>
              </a:rPr>
              <a:t>search is the first active signal.</a:t>
            </a:r>
            <a:endParaRPr/>
          </a:p>
        </p:txBody>
      </p:sp>
      <p:sp>
        <p:nvSpPr>
          <p:cNvPr id="368" name="Google Shape;368;p10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369" name="Google Shape;369;p10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918C97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pic>
        <p:nvPicPr>
          <p:cNvPr id="370" name="Google Shape;37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89" y="159059"/>
            <a:ext cx="555978" cy="36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7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1"/>
          <p:cNvSpPr txBox="1"/>
          <p:nvPr/>
        </p:nvSpPr>
        <p:spPr>
          <a:xfrm>
            <a:off x="621792" y="320040"/>
            <a:ext cx="5486400" cy="219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WHAT SUCCESS LOOKS LIKE</a:t>
            </a:r>
            <a:endParaRPr/>
          </a:p>
        </p:txBody>
      </p:sp>
      <p:sp>
        <p:nvSpPr>
          <p:cNvPr id="376" name="Google Shape;376;p11"/>
          <p:cNvSpPr txBox="1"/>
          <p:nvPr/>
        </p:nvSpPr>
        <p:spPr>
          <a:xfrm>
            <a:off x="621792" y="658368"/>
            <a:ext cx="10972800" cy="786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campaign should leave one thing behind: the name Emarat.</a:t>
            </a:r>
            <a:endParaRPr/>
          </a:p>
        </p:txBody>
      </p:sp>
      <p:sp>
        <p:nvSpPr>
          <p:cNvPr id="377" name="Google Shape;377;p11"/>
          <p:cNvSpPr txBox="1"/>
          <p:nvPr/>
        </p:nvSpPr>
        <p:spPr>
          <a:xfrm>
            <a:off x="640080" y="1444752"/>
            <a:ext cx="1069848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FCADE"/>
                </a:solidFill>
                <a:latin typeface="Arial"/>
                <a:ea typeface="Arial"/>
                <a:cs typeface="Arial"/>
                <a:sym typeface="Arial"/>
              </a:rPr>
              <a:t>The immediate KPI is awareness and recall. Property enquiries are the next-stage outcome.</a:t>
            </a:r>
            <a:endParaRPr/>
          </a:p>
        </p:txBody>
      </p:sp>
      <p:sp>
        <p:nvSpPr>
          <p:cNvPr id="378" name="Google Shape;378;p11"/>
          <p:cNvSpPr/>
          <p:nvPr/>
        </p:nvSpPr>
        <p:spPr>
          <a:xfrm>
            <a:off x="658368" y="2011680"/>
            <a:ext cx="10835640" cy="77724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1"/>
          <p:cNvSpPr txBox="1"/>
          <p:nvPr/>
        </p:nvSpPr>
        <p:spPr>
          <a:xfrm>
            <a:off x="896112" y="2212848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380" name="Google Shape;380;p11"/>
          <p:cNvSpPr txBox="1"/>
          <p:nvPr/>
        </p:nvSpPr>
        <p:spPr>
          <a:xfrm>
            <a:off x="1508760" y="2185416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AWARENESS</a:t>
            </a:r>
            <a:endParaRPr/>
          </a:p>
        </p:txBody>
      </p:sp>
      <p:sp>
        <p:nvSpPr>
          <p:cNvPr id="381" name="Google Shape;381;p11"/>
          <p:cNvSpPr txBox="1"/>
          <p:nvPr/>
        </p:nvSpPr>
        <p:spPr>
          <a:xfrm>
            <a:off x="3429000" y="2194560"/>
            <a:ext cx="7498079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Have more NCR consumers heard of Emarat?</a:t>
            </a:r>
            <a:endParaRPr/>
          </a:p>
        </p:txBody>
      </p:sp>
      <p:sp>
        <p:nvSpPr>
          <p:cNvPr id="382" name="Google Shape;382;p11"/>
          <p:cNvSpPr/>
          <p:nvPr/>
        </p:nvSpPr>
        <p:spPr>
          <a:xfrm>
            <a:off x="658368" y="2999232"/>
            <a:ext cx="10835640" cy="77724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1"/>
          <p:cNvSpPr txBox="1"/>
          <p:nvPr/>
        </p:nvSpPr>
        <p:spPr>
          <a:xfrm>
            <a:off x="896112" y="320040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384" name="Google Shape;384;p11"/>
          <p:cNvSpPr txBox="1"/>
          <p:nvPr/>
        </p:nvSpPr>
        <p:spPr>
          <a:xfrm>
            <a:off x="1508760" y="3172968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RECALL</a:t>
            </a:r>
            <a:endParaRPr/>
          </a:p>
        </p:txBody>
      </p:sp>
      <p:sp>
        <p:nvSpPr>
          <p:cNvPr id="385" name="Google Shape;385;p11"/>
          <p:cNvSpPr txBox="1"/>
          <p:nvPr/>
        </p:nvSpPr>
        <p:spPr>
          <a:xfrm>
            <a:off x="3429000" y="3182112"/>
            <a:ext cx="7498079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Can they remember the name after exposure?</a:t>
            </a:r>
            <a:endParaRPr/>
          </a:p>
        </p:txBody>
      </p:sp>
      <p:sp>
        <p:nvSpPr>
          <p:cNvPr id="386" name="Google Shape;386;p11"/>
          <p:cNvSpPr/>
          <p:nvPr/>
        </p:nvSpPr>
        <p:spPr>
          <a:xfrm>
            <a:off x="658368" y="3986784"/>
            <a:ext cx="10835640" cy="77724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1"/>
          <p:cNvSpPr txBox="1"/>
          <p:nvPr/>
        </p:nvSpPr>
        <p:spPr>
          <a:xfrm>
            <a:off x="896112" y="4187952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388" name="Google Shape;388;p11"/>
          <p:cNvSpPr txBox="1"/>
          <p:nvPr/>
        </p:nvSpPr>
        <p:spPr>
          <a:xfrm>
            <a:off x="1508760" y="4160520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ASSOCIATION</a:t>
            </a:r>
            <a:endParaRPr/>
          </a:p>
        </p:txBody>
      </p:sp>
      <p:sp>
        <p:nvSpPr>
          <p:cNvPr id="389" name="Google Shape;389;p11"/>
          <p:cNvSpPr txBox="1"/>
          <p:nvPr/>
        </p:nvSpPr>
        <p:spPr>
          <a:xfrm>
            <a:off x="3429000" y="4169664"/>
            <a:ext cx="7498079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Does Emarat start to mean luxury real estate?</a:t>
            </a:r>
            <a:endParaRPr/>
          </a:p>
        </p:txBody>
      </p:sp>
      <p:sp>
        <p:nvSpPr>
          <p:cNvPr id="390" name="Google Shape;390;p11"/>
          <p:cNvSpPr/>
          <p:nvPr/>
        </p:nvSpPr>
        <p:spPr>
          <a:xfrm>
            <a:off x="658368" y="4974336"/>
            <a:ext cx="10835640" cy="777240"/>
          </a:xfrm>
          <a:prstGeom prst="roundRect">
            <a:avLst>
              <a:gd fmla="val 16667" name="adj"/>
            </a:avLst>
          </a:prstGeom>
          <a:solidFill>
            <a:srgbClr val="272142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/>
          <p:cNvSpPr txBox="1"/>
          <p:nvPr/>
        </p:nvSpPr>
        <p:spPr>
          <a:xfrm>
            <a:off x="896112" y="5175504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CAE4D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392" name="Google Shape;392;p11"/>
          <p:cNvSpPr txBox="1"/>
          <p:nvPr/>
        </p:nvSpPr>
        <p:spPr>
          <a:xfrm>
            <a:off x="1508760" y="5148072"/>
            <a:ext cx="18288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CONSIDERATION</a:t>
            </a:r>
            <a:endParaRPr/>
          </a:p>
        </p:txBody>
      </p:sp>
      <p:sp>
        <p:nvSpPr>
          <p:cNvPr id="393" name="Google Shape;393;p11"/>
          <p:cNvSpPr txBox="1"/>
          <p:nvPr/>
        </p:nvSpPr>
        <p:spPr>
          <a:xfrm>
            <a:off x="3429000" y="5157216"/>
            <a:ext cx="7498079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CDC8DC"/>
                </a:solidFill>
                <a:latin typeface="Arial"/>
                <a:ea typeface="Arial"/>
                <a:cs typeface="Arial"/>
                <a:sym typeface="Arial"/>
              </a:rPr>
              <a:t>Does the brand enter the shortlist?</a:t>
            </a:r>
            <a:endParaRPr/>
          </a:p>
        </p:txBody>
      </p:sp>
      <p:sp>
        <p:nvSpPr>
          <p:cNvPr id="394" name="Google Shape;394;p11"/>
          <p:cNvSpPr txBox="1"/>
          <p:nvPr/>
        </p:nvSpPr>
        <p:spPr>
          <a:xfrm>
            <a:off x="621792" y="6510528"/>
            <a:ext cx="5029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EMARAT REALTY × BIGG BOSS HINDI S20</a:t>
            </a:r>
            <a:endParaRPr/>
          </a:p>
        </p:txBody>
      </p:sp>
      <p:sp>
        <p:nvSpPr>
          <p:cNvPr id="395" name="Google Shape;395;p11"/>
          <p:cNvSpPr txBox="1"/>
          <p:nvPr/>
        </p:nvSpPr>
        <p:spPr>
          <a:xfrm>
            <a:off x="11109960" y="6510528"/>
            <a:ext cx="457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00" u="none" cap="none" strike="noStrike">
                <a:solidFill>
                  <a:srgbClr val="A6A1B4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pic>
        <p:nvPicPr>
          <p:cNvPr id="396" name="Google Shape;39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80021" y="158019"/>
            <a:ext cx="555975" cy="37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